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0" r:id="rId2"/>
    <p:sldId id="261" r:id="rId3"/>
    <p:sldId id="262" r:id="rId4"/>
    <p:sldId id="263" r:id="rId5"/>
    <p:sldId id="256" r:id="rId6"/>
    <p:sldId id="264" r:id="rId7"/>
    <p:sldId id="257" r:id="rId8"/>
    <p:sldId id="258" r:id="rId9"/>
    <p:sldId id="259" r:id="rId10"/>
    <p:sldId id="266" r:id="rId11"/>
    <p:sldId id="265"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7" d="100"/>
          <a:sy n="77" d="100"/>
        </p:scale>
        <p:origin x="110"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yush Kumar Pal" userId="b370d85474adb258" providerId="LiveId" clId="{B377306C-A61F-45CA-89C7-24557B67E99F}"/>
    <pc:docChg chg="modSld">
      <pc:chgData name="Ayush Kumar Pal" userId="b370d85474adb258" providerId="LiveId" clId="{B377306C-A61F-45CA-89C7-24557B67E99F}" dt="2024-10-18T03:47:42.487" v="2" actId="20577"/>
      <pc:docMkLst>
        <pc:docMk/>
      </pc:docMkLst>
      <pc:sldChg chg="modSp mod">
        <pc:chgData name="Ayush Kumar Pal" userId="b370d85474adb258" providerId="LiveId" clId="{B377306C-A61F-45CA-89C7-24557B67E99F}" dt="2024-10-18T03:47:42.487" v="2" actId="20577"/>
        <pc:sldMkLst>
          <pc:docMk/>
          <pc:sldMk cId="1253663144" sldId="266"/>
        </pc:sldMkLst>
        <pc:spChg chg="mod">
          <ac:chgData name="Ayush Kumar Pal" userId="b370d85474adb258" providerId="LiveId" clId="{B377306C-A61F-45CA-89C7-24557B67E99F}" dt="2024-10-18T03:47:42.487" v="2" actId="20577"/>
          <ac:spMkLst>
            <pc:docMk/>
            <pc:sldMk cId="1253663144" sldId="266"/>
            <ac:spMk id="5" creationId="{4DE97DBE-2E38-D5CE-D9E4-CE561D458B1F}"/>
          </ac:spMkLst>
        </pc:spChg>
      </pc:sldChg>
    </pc:docChg>
  </pc:docChgLst>
</pc:chgInfo>
</file>

<file path=ppt/media/image1.png>
</file>

<file path=ppt/media/image10.tmp>
</file>

<file path=ppt/media/image11.jpg>
</file>

<file path=ppt/media/image12.jpg>
</file>

<file path=ppt/media/image13.tmp>
</file>

<file path=ppt/media/image14.jpg>
</file>

<file path=ppt/media/image15.tmp>
</file>

<file path=ppt/media/image16.tmp>
</file>

<file path=ppt/media/image17.jpg>
</file>

<file path=ppt/media/image18.jpg>
</file>

<file path=ppt/media/image19.jpg>
</file>

<file path=ppt/media/image2.jpg>
</file>

<file path=ppt/media/image20.jpg>
</file>

<file path=ppt/media/image3.jpg>
</file>

<file path=ppt/media/image4.jpg>
</file>

<file path=ppt/media/image5.jp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D942E-9DA8-28AB-93C3-3079512E966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471D428-FC9D-4216-035A-A53FB173F03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7F2789F-FD36-281E-B670-9009C7E9005A}"/>
              </a:ext>
            </a:extLst>
          </p:cNvPr>
          <p:cNvSpPr>
            <a:spLocks noGrp="1"/>
          </p:cNvSpPr>
          <p:nvPr>
            <p:ph type="dt" sz="half" idx="10"/>
          </p:nvPr>
        </p:nvSpPr>
        <p:spPr/>
        <p:txBody>
          <a:bodyPr/>
          <a:lstStyle/>
          <a:p>
            <a:fld id="{9B3A2BAD-3E48-4652-B9A8-60ABE7EDC442}" type="datetimeFigureOut">
              <a:rPr lang="en-IN" smtClean="0"/>
              <a:t>18-10-2024</a:t>
            </a:fld>
            <a:endParaRPr lang="en-IN"/>
          </a:p>
        </p:txBody>
      </p:sp>
      <p:sp>
        <p:nvSpPr>
          <p:cNvPr id="5" name="Footer Placeholder 4">
            <a:extLst>
              <a:ext uri="{FF2B5EF4-FFF2-40B4-BE49-F238E27FC236}">
                <a16:creationId xmlns:a16="http://schemas.microsoft.com/office/drawing/2014/main" id="{8F56F0CB-7C9D-1147-BB66-2FFD41298C5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7525A5A-17DB-4647-6690-E0628E03569D}"/>
              </a:ext>
            </a:extLst>
          </p:cNvPr>
          <p:cNvSpPr>
            <a:spLocks noGrp="1"/>
          </p:cNvSpPr>
          <p:nvPr>
            <p:ph type="sldNum" sz="quarter" idx="12"/>
          </p:nvPr>
        </p:nvSpPr>
        <p:spPr/>
        <p:txBody>
          <a:bodyPr/>
          <a:lstStyle/>
          <a:p>
            <a:fld id="{C242C953-3D98-47B7-B87F-BBE42612D4B5}" type="slidenum">
              <a:rPr lang="en-IN" smtClean="0"/>
              <a:t>‹#›</a:t>
            </a:fld>
            <a:endParaRPr lang="en-IN"/>
          </a:p>
        </p:txBody>
      </p:sp>
    </p:spTree>
    <p:extLst>
      <p:ext uri="{BB962C8B-B14F-4D97-AF65-F5344CB8AC3E}">
        <p14:creationId xmlns:p14="http://schemas.microsoft.com/office/powerpoint/2010/main" val="189958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58122-AB99-B107-4053-6E9A6B881A7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57FE200-16D2-F071-183D-6D158B33EF4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B4B68BD-DDDD-469B-B912-F26764A9EDBE}"/>
              </a:ext>
            </a:extLst>
          </p:cNvPr>
          <p:cNvSpPr>
            <a:spLocks noGrp="1"/>
          </p:cNvSpPr>
          <p:nvPr>
            <p:ph type="dt" sz="half" idx="10"/>
          </p:nvPr>
        </p:nvSpPr>
        <p:spPr/>
        <p:txBody>
          <a:bodyPr/>
          <a:lstStyle/>
          <a:p>
            <a:fld id="{9B3A2BAD-3E48-4652-B9A8-60ABE7EDC442}" type="datetimeFigureOut">
              <a:rPr lang="en-IN" smtClean="0"/>
              <a:t>18-10-2024</a:t>
            </a:fld>
            <a:endParaRPr lang="en-IN"/>
          </a:p>
        </p:txBody>
      </p:sp>
      <p:sp>
        <p:nvSpPr>
          <p:cNvPr id="5" name="Footer Placeholder 4">
            <a:extLst>
              <a:ext uri="{FF2B5EF4-FFF2-40B4-BE49-F238E27FC236}">
                <a16:creationId xmlns:a16="http://schemas.microsoft.com/office/drawing/2014/main" id="{7CFC3F36-D425-0920-4C9D-344D19BE443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51363BE-D58C-37F0-CCC1-BD7B59DB3CEA}"/>
              </a:ext>
            </a:extLst>
          </p:cNvPr>
          <p:cNvSpPr>
            <a:spLocks noGrp="1"/>
          </p:cNvSpPr>
          <p:nvPr>
            <p:ph type="sldNum" sz="quarter" idx="12"/>
          </p:nvPr>
        </p:nvSpPr>
        <p:spPr/>
        <p:txBody>
          <a:bodyPr/>
          <a:lstStyle/>
          <a:p>
            <a:fld id="{C242C953-3D98-47B7-B87F-BBE42612D4B5}" type="slidenum">
              <a:rPr lang="en-IN" smtClean="0"/>
              <a:t>‹#›</a:t>
            </a:fld>
            <a:endParaRPr lang="en-IN"/>
          </a:p>
        </p:txBody>
      </p:sp>
    </p:spTree>
    <p:extLst>
      <p:ext uri="{BB962C8B-B14F-4D97-AF65-F5344CB8AC3E}">
        <p14:creationId xmlns:p14="http://schemas.microsoft.com/office/powerpoint/2010/main" val="27315021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5F1699-7668-64D9-C9E3-785E3FEFD68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5E4BF07-ADA5-C9CB-5060-0B4453315E6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0AF8415-90DD-16CC-DAAC-2E3152D0FEDC}"/>
              </a:ext>
            </a:extLst>
          </p:cNvPr>
          <p:cNvSpPr>
            <a:spLocks noGrp="1"/>
          </p:cNvSpPr>
          <p:nvPr>
            <p:ph type="dt" sz="half" idx="10"/>
          </p:nvPr>
        </p:nvSpPr>
        <p:spPr/>
        <p:txBody>
          <a:bodyPr/>
          <a:lstStyle/>
          <a:p>
            <a:fld id="{9B3A2BAD-3E48-4652-B9A8-60ABE7EDC442}" type="datetimeFigureOut">
              <a:rPr lang="en-IN" smtClean="0"/>
              <a:t>18-10-2024</a:t>
            </a:fld>
            <a:endParaRPr lang="en-IN"/>
          </a:p>
        </p:txBody>
      </p:sp>
      <p:sp>
        <p:nvSpPr>
          <p:cNvPr id="5" name="Footer Placeholder 4">
            <a:extLst>
              <a:ext uri="{FF2B5EF4-FFF2-40B4-BE49-F238E27FC236}">
                <a16:creationId xmlns:a16="http://schemas.microsoft.com/office/drawing/2014/main" id="{157E26EE-B9AA-40F7-8804-C75E682749E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524E9DB-9951-D7A6-29A4-800417170B81}"/>
              </a:ext>
            </a:extLst>
          </p:cNvPr>
          <p:cNvSpPr>
            <a:spLocks noGrp="1"/>
          </p:cNvSpPr>
          <p:nvPr>
            <p:ph type="sldNum" sz="quarter" idx="12"/>
          </p:nvPr>
        </p:nvSpPr>
        <p:spPr/>
        <p:txBody>
          <a:bodyPr/>
          <a:lstStyle/>
          <a:p>
            <a:fld id="{C242C953-3D98-47B7-B87F-BBE42612D4B5}" type="slidenum">
              <a:rPr lang="en-IN" smtClean="0"/>
              <a:t>‹#›</a:t>
            </a:fld>
            <a:endParaRPr lang="en-IN"/>
          </a:p>
        </p:txBody>
      </p:sp>
    </p:spTree>
    <p:extLst>
      <p:ext uri="{BB962C8B-B14F-4D97-AF65-F5344CB8AC3E}">
        <p14:creationId xmlns:p14="http://schemas.microsoft.com/office/powerpoint/2010/main" val="11795557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4BAF5-A4E6-6C40-539F-CAEC2461BDD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D1C0CBA-FDA3-9495-FCE3-B51CA9D4A0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3BF9ACA-8E4D-A2E2-B929-1205D12D6694}"/>
              </a:ext>
            </a:extLst>
          </p:cNvPr>
          <p:cNvSpPr>
            <a:spLocks noGrp="1"/>
          </p:cNvSpPr>
          <p:nvPr>
            <p:ph type="dt" sz="half" idx="10"/>
          </p:nvPr>
        </p:nvSpPr>
        <p:spPr/>
        <p:txBody>
          <a:bodyPr/>
          <a:lstStyle/>
          <a:p>
            <a:fld id="{9B3A2BAD-3E48-4652-B9A8-60ABE7EDC442}" type="datetimeFigureOut">
              <a:rPr lang="en-IN" smtClean="0"/>
              <a:t>18-10-2024</a:t>
            </a:fld>
            <a:endParaRPr lang="en-IN"/>
          </a:p>
        </p:txBody>
      </p:sp>
      <p:sp>
        <p:nvSpPr>
          <p:cNvPr id="5" name="Footer Placeholder 4">
            <a:extLst>
              <a:ext uri="{FF2B5EF4-FFF2-40B4-BE49-F238E27FC236}">
                <a16:creationId xmlns:a16="http://schemas.microsoft.com/office/drawing/2014/main" id="{97C24300-CB1E-9967-893F-8E44B1C65AA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38A7BF5-0D69-1761-4718-5D450AD4D86C}"/>
              </a:ext>
            </a:extLst>
          </p:cNvPr>
          <p:cNvSpPr>
            <a:spLocks noGrp="1"/>
          </p:cNvSpPr>
          <p:nvPr>
            <p:ph type="sldNum" sz="quarter" idx="12"/>
          </p:nvPr>
        </p:nvSpPr>
        <p:spPr/>
        <p:txBody>
          <a:bodyPr/>
          <a:lstStyle/>
          <a:p>
            <a:fld id="{C242C953-3D98-47B7-B87F-BBE42612D4B5}" type="slidenum">
              <a:rPr lang="en-IN" smtClean="0"/>
              <a:t>‹#›</a:t>
            </a:fld>
            <a:endParaRPr lang="en-IN"/>
          </a:p>
        </p:txBody>
      </p:sp>
    </p:spTree>
    <p:extLst>
      <p:ext uri="{BB962C8B-B14F-4D97-AF65-F5344CB8AC3E}">
        <p14:creationId xmlns:p14="http://schemas.microsoft.com/office/powerpoint/2010/main" val="31008177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8873C-BED2-B0E5-7CAA-8980B4F6C4A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4216EE7-85CE-F8EB-E894-9C80AADFE78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92D0D9F-D6B3-475D-5FEB-8880431AEA09}"/>
              </a:ext>
            </a:extLst>
          </p:cNvPr>
          <p:cNvSpPr>
            <a:spLocks noGrp="1"/>
          </p:cNvSpPr>
          <p:nvPr>
            <p:ph type="dt" sz="half" idx="10"/>
          </p:nvPr>
        </p:nvSpPr>
        <p:spPr/>
        <p:txBody>
          <a:bodyPr/>
          <a:lstStyle/>
          <a:p>
            <a:fld id="{9B3A2BAD-3E48-4652-B9A8-60ABE7EDC442}" type="datetimeFigureOut">
              <a:rPr lang="en-IN" smtClean="0"/>
              <a:t>18-10-2024</a:t>
            </a:fld>
            <a:endParaRPr lang="en-IN"/>
          </a:p>
        </p:txBody>
      </p:sp>
      <p:sp>
        <p:nvSpPr>
          <p:cNvPr id="5" name="Footer Placeholder 4">
            <a:extLst>
              <a:ext uri="{FF2B5EF4-FFF2-40B4-BE49-F238E27FC236}">
                <a16:creationId xmlns:a16="http://schemas.microsoft.com/office/drawing/2014/main" id="{C52C7721-9770-76AA-8BBE-53D4EB4E629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6B4F655-64E1-E717-B9A1-A5C3685316FC}"/>
              </a:ext>
            </a:extLst>
          </p:cNvPr>
          <p:cNvSpPr>
            <a:spLocks noGrp="1"/>
          </p:cNvSpPr>
          <p:nvPr>
            <p:ph type="sldNum" sz="quarter" idx="12"/>
          </p:nvPr>
        </p:nvSpPr>
        <p:spPr/>
        <p:txBody>
          <a:bodyPr/>
          <a:lstStyle/>
          <a:p>
            <a:fld id="{C242C953-3D98-47B7-B87F-BBE42612D4B5}" type="slidenum">
              <a:rPr lang="en-IN" smtClean="0"/>
              <a:t>‹#›</a:t>
            </a:fld>
            <a:endParaRPr lang="en-IN"/>
          </a:p>
        </p:txBody>
      </p:sp>
    </p:spTree>
    <p:extLst>
      <p:ext uri="{BB962C8B-B14F-4D97-AF65-F5344CB8AC3E}">
        <p14:creationId xmlns:p14="http://schemas.microsoft.com/office/powerpoint/2010/main" val="22869424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59F32-C0C6-21F4-E315-2C547C4A2C3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00947FD-0197-B44B-B810-4DE0590F1C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CCF9DDA-CE98-F6A1-08B2-D393EBB86EA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0F645BB-21F5-35ED-27F9-02F6E023009B}"/>
              </a:ext>
            </a:extLst>
          </p:cNvPr>
          <p:cNvSpPr>
            <a:spLocks noGrp="1"/>
          </p:cNvSpPr>
          <p:nvPr>
            <p:ph type="dt" sz="half" idx="10"/>
          </p:nvPr>
        </p:nvSpPr>
        <p:spPr/>
        <p:txBody>
          <a:bodyPr/>
          <a:lstStyle/>
          <a:p>
            <a:fld id="{9B3A2BAD-3E48-4652-B9A8-60ABE7EDC442}" type="datetimeFigureOut">
              <a:rPr lang="en-IN" smtClean="0"/>
              <a:t>18-10-2024</a:t>
            </a:fld>
            <a:endParaRPr lang="en-IN"/>
          </a:p>
        </p:txBody>
      </p:sp>
      <p:sp>
        <p:nvSpPr>
          <p:cNvPr id="6" name="Footer Placeholder 5">
            <a:extLst>
              <a:ext uri="{FF2B5EF4-FFF2-40B4-BE49-F238E27FC236}">
                <a16:creationId xmlns:a16="http://schemas.microsoft.com/office/drawing/2014/main" id="{FB0FE180-FD93-F413-D788-C7ED15A1F89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94AADBD-AB6E-AD4F-7A6E-6915B0A57D35}"/>
              </a:ext>
            </a:extLst>
          </p:cNvPr>
          <p:cNvSpPr>
            <a:spLocks noGrp="1"/>
          </p:cNvSpPr>
          <p:nvPr>
            <p:ph type="sldNum" sz="quarter" idx="12"/>
          </p:nvPr>
        </p:nvSpPr>
        <p:spPr/>
        <p:txBody>
          <a:bodyPr/>
          <a:lstStyle/>
          <a:p>
            <a:fld id="{C242C953-3D98-47B7-B87F-BBE42612D4B5}" type="slidenum">
              <a:rPr lang="en-IN" smtClean="0"/>
              <a:t>‹#›</a:t>
            </a:fld>
            <a:endParaRPr lang="en-IN"/>
          </a:p>
        </p:txBody>
      </p:sp>
    </p:spTree>
    <p:extLst>
      <p:ext uri="{BB962C8B-B14F-4D97-AF65-F5344CB8AC3E}">
        <p14:creationId xmlns:p14="http://schemas.microsoft.com/office/powerpoint/2010/main" val="9181739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93E71-3B53-72D4-37F8-87B4A9B3ADD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8AC1BA4-3FD0-908B-831B-D41417E73D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6F3CC6B-6412-9EA2-4CA1-F9495316192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1FE6B0E-9CE2-8A42-3D2E-99CF092D34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86489FB-EAAC-BD13-0F4B-2A3C7100D68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DE2FA1E-A666-99A3-9DAE-4FAFD6D69EEF}"/>
              </a:ext>
            </a:extLst>
          </p:cNvPr>
          <p:cNvSpPr>
            <a:spLocks noGrp="1"/>
          </p:cNvSpPr>
          <p:nvPr>
            <p:ph type="dt" sz="half" idx="10"/>
          </p:nvPr>
        </p:nvSpPr>
        <p:spPr/>
        <p:txBody>
          <a:bodyPr/>
          <a:lstStyle/>
          <a:p>
            <a:fld id="{9B3A2BAD-3E48-4652-B9A8-60ABE7EDC442}" type="datetimeFigureOut">
              <a:rPr lang="en-IN" smtClean="0"/>
              <a:t>18-10-2024</a:t>
            </a:fld>
            <a:endParaRPr lang="en-IN"/>
          </a:p>
        </p:txBody>
      </p:sp>
      <p:sp>
        <p:nvSpPr>
          <p:cNvPr id="8" name="Footer Placeholder 7">
            <a:extLst>
              <a:ext uri="{FF2B5EF4-FFF2-40B4-BE49-F238E27FC236}">
                <a16:creationId xmlns:a16="http://schemas.microsoft.com/office/drawing/2014/main" id="{B91D45A5-DE4A-1B6C-C560-92083EC1DED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D35FCEF-6640-6BDB-DFE2-AB1C56EEDB30}"/>
              </a:ext>
            </a:extLst>
          </p:cNvPr>
          <p:cNvSpPr>
            <a:spLocks noGrp="1"/>
          </p:cNvSpPr>
          <p:nvPr>
            <p:ph type="sldNum" sz="quarter" idx="12"/>
          </p:nvPr>
        </p:nvSpPr>
        <p:spPr/>
        <p:txBody>
          <a:bodyPr/>
          <a:lstStyle/>
          <a:p>
            <a:fld id="{C242C953-3D98-47B7-B87F-BBE42612D4B5}" type="slidenum">
              <a:rPr lang="en-IN" smtClean="0"/>
              <a:t>‹#›</a:t>
            </a:fld>
            <a:endParaRPr lang="en-IN"/>
          </a:p>
        </p:txBody>
      </p:sp>
    </p:spTree>
    <p:extLst>
      <p:ext uri="{BB962C8B-B14F-4D97-AF65-F5344CB8AC3E}">
        <p14:creationId xmlns:p14="http://schemas.microsoft.com/office/powerpoint/2010/main" val="11078851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99B00-A97A-CCF7-4DB4-625F67EB936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CAB8CB5-9470-89FC-FDC8-F56E258B20DC}"/>
              </a:ext>
            </a:extLst>
          </p:cNvPr>
          <p:cNvSpPr>
            <a:spLocks noGrp="1"/>
          </p:cNvSpPr>
          <p:nvPr>
            <p:ph type="dt" sz="half" idx="10"/>
          </p:nvPr>
        </p:nvSpPr>
        <p:spPr/>
        <p:txBody>
          <a:bodyPr/>
          <a:lstStyle/>
          <a:p>
            <a:fld id="{9B3A2BAD-3E48-4652-B9A8-60ABE7EDC442}" type="datetimeFigureOut">
              <a:rPr lang="en-IN" smtClean="0"/>
              <a:t>18-10-2024</a:t>
            </a:fld>
            <a:endParaRPr lang="en-IN"/>
          </a:p>
        </p:txBody>
      </p:sp>
      <p:sp>
        <p:nvSpPr>
          <p:cNvPr id="4" name="Footer Placeholder 3">
            <a:extLst>
              <a:ext uri="{FF2B5EF4-FFF2-40B4-BE49-F238E27FC236}">
                <a16:creationId xmlns:a16="http://schemas.microsoft.com/office/drawing/2014/main" id="{C843679F-5215-ED83-03F5-21BDA68BA81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672C981-A45F-2E31-BA40-F4A6C0BE8227}"/>
              </a:ext>
            </a:extLst>
          </p:cNvPr>
          <p:cNvSpPr>
            <a:spLocks noGrp="1"/>
          </p:cNvSpPr>
          <p:nvPr>
            <p:ph type="sldNum" sz="quarter" idx="12"/>
          </p:nvPr>
        </p:nvSpPr>
        <p:spPr/>
        <p:txBody>
          <a:bodyPr/>
          <a:lstStyle/>
          <a:p>
            <a:fld id="{C242C953-3D98-47B7-B87F-BBE42612D4B5}" type="slidenum">
              <a:rPr lang="en-IN" smtClean="0"/>
              <a:t>‹#›</a:t>
            </a:fld>
            <a:endParaRPr lang="en-IN"/>
          </a:p>
        </p:txBody>
      </p:sp>
    </p:spTree>
    <p:extLst>
      <p:ext uri="{BB962C8B-B14F-4D97-AF65-F5344CB8AC3E}">
        <p14:creationId xmlns:p14="http://schemas.microsoft.com/office/powerpoint/2010/main" val="17249691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96386F-E258-0229-DF33-37D5072D996B}"/>
              </a:ext>
            </a:extLst>
          </p:cNvPr>
          <p:cNvSpPr>
            <a:spLocks noGrp="1"/>
          </p:cNvSpPr>
          <p:nvPr>
            <p:ph type="dt" sz="half" idx="10"/>
          </p:nvPr>
        </p:nvSpPr>
        <p:spPr/>
        <p:txBody>
          <a:bodyPr/>
          <a:lstStyle/>
          <a:p>
            <a:fld id="{9B3A2BAD-3E48-4652-B9A8-60ABE7EDC442}" type="datetimeFigureOut">
              <a:rPr lang="en-IN" smtClean="0"/>
              <a:t>18-10-2024</a:t>
            </a:fld>
            <a:endParaRPr lang="en-IN"/>
          </a:p>
        </p:txBody>
      </p:sp>
      <p:sp>
        <p:nvSpPr>
          <p:cNvPr id="3" name="Footer Placeholder 2">
            <a:extLst>
              <a:ext uri="{FF2B5EF4-FFF2-40B4-BE49-F238E27FC236}">
                <a16:creationId xmlns:a16="http://schemas.microsoft.com/office/drawing/2014/main" id="{CCC9CF03-1FE4-3056-4BB8-02056F50C61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8840585-9F8C-BD24-5D05-E116D636395D}"/>
              </a:ext>
            </a:extLst>
          </p:cNvPr>
          <p:cNvSpPr>
            <a:spLocks noGrp="1"/>
          </p:cNvSpPr>
          <p:nvPr>
            <p:ph type="sldNum" sz="quarter" idx="12"/>
          </p:nvPr>
        </p:nvSpPr>
        <p:spPr/>
        <p:txBody>
          <a:bodyPr/>
          <a:lstStyle/>
          <a:p>
            <a:fld id="{C242C953-3D98-47B7-B87F-BBE42612D4B5}" type="slidenum">
              <a:rPr lang="en-IN" smtClean="0"/>
              <a:t>‹#›</a:t>
            </a:fld>
            <a:endParaRPr lang="en-IN"/>
          </a:p>
        </p:txBody>
      </p:sp>
    </p:spTree>
    <p:extLst>
      <p:ext uri="{BB962C8B-B14F-4D97-AF65-F5344CB8AC3E}">
        <p14:creationId xmlns:p14="http://schemas.microsoft.com/office/powerpoint/2010/main" val="2133399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47033-1CD3-EDFF-0761-B5130B5982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46292B6-EE38-38E0-7286-99AC1DDF113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11B12DE-12F4-3434-07FE-F827965E19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8B78AB-0090-E4EC-8063-04B79A32F7EE}"/>
              </a:ext>
            </a:extLst>
          </p:cNvPr>
          <p:cNvSpPr>
            <a:spLocks noGrp="1"/>
          </p:cNvSpPr>
          <p:nvPr>
            <p:ph type="dt" sz="half" idx="10"/>
          </p:nvPr>
        </p:nvSpPr>
        <p:spPr/>
        <p:txBody>
          <a:bodyPr/>
          <a:lstStyle/>
          <a:p>
            <a:fld id="{9B3A2BAD-3E48-4652-B9A8-60ABE7EDC442}" type="datetimeFigureOut">
              <a:rPr lang="en-IN" smtClean="0"/>
              <a:t>18-10-2024</a:t>
            </a:fld>
            <a:endParaRPr lang="en-IN"/>
          </a:p>
        </p:txBody>
      </p:sp>
      <p:sp>
        <p:nvSpPr>
          <p:cNvPr id="6" name="Footer Placeholder 5">
            <a:extLst>
              <a:ext uri="{FF2B5EF4-FFF2-40B4-BE49-F238E27FC236}">
                <a16:creationId xmlns:a16="http://schemas.microsoft.com/office/drawing/2014/main" id="{C3AB03FE-9E57-0A3E-729C-A9288796588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9B05146-4CEF-A9E8-8134-F8B6C0E3103D}"/>
              </a:ext>
            </a:extLst>
          </p:cNvPr>
          <p:cNvSpPr>
            <a:spLocks noGrp="1"/>
          </p:cNvSpPr>
          <p:nvPr>
            <p:ph type="sldNum" sz="quarter" idx="12"/>
          </p:nvPr>
        </p:nvSpPr>
        <p:spPr/>
        <p:txBody>
          <a:bodyPr/>
          <a:lstStyle/>
          <a:p>
            <a:fld id="{C242C953-3D98-47B7-B87F-BBE42612D4B5}" type="slidenum">
              <a:rPr lang="en-IN" smtClean="0"/>
              <a:t>‹#›</a:t>
            </a:fld>
            <a:endParaRPr lang="en-IN"/>
          </a:p>
        </p:txBody>
      </p:sp>
    </p:spTree>
    <p:extLst>
      <p:ext uri="{BB962C8B-B14F-4D97-AF65-F5344CB8AC3E}">
        <p14:creationId xmlns:p14="http://schemas.microsoft.com/office/powerpoint/2010/main" val="19894520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591C1-C628-6A8B-CC4D-291013520E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A9B3715-9CF4-BB08-F504-AF943EA2B1A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40256C7-0907-38B2-CF46-76A5E6E59A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8F5391-690C-E114-2097-557F6A599D3C}"/>
              </a:ext>
            </a:extLst>
          </p:cNvPr>
          <p:cNvSpPr>
            <a:spLocks noGrp="1"/>
          </p:cNvSpPr>
          <p:nvPr>
            <p:ph type="dt" sz="half" idx="10"/>
          </p:nvPr>
        </p:nvSpPr>
        <p:spPr/>
        <p:txBody>
          <a:bodyPr/>
          <a:lstStyle/>
          <a:p>
            <a:fld id="{9B3A2BAD-3E48-4652-B9A8-60ABE7EDC442}" type="datetimeFigureOut">
              <a:rPr lang="en-IN" smtClean="0"/>
              <a:t>18-10-2024</a:t>
            </a:fld>
            <a:endParaRPr lang="en-IN"/>
          </a:p>
        </p:txBody>
      </p:sp>
      <p:sp>
        <p:nvSpPr>
          <p:cNvPr id="6" name="Footer Placeholder 5">
            <a:extLst>
              <a:ext uri="{FF2B5EF4-FFF2-40B4-BE49-F238E27FC236}">
                <a16:creationId xmlns:a16="http://schemas.microsoft.com/office/drawing/2014/main" id="{6D1B64C3-13DB-03CE-2D8D-FEA9413B58D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BDC38B7-2ED3-7D83-114F-A01A5E2A1494}"/>
              </a:ext>
            </a:extLst>
          </p:cNvPr>
          <p:cNvSpPr>
            <a:spLocks noGrp="1"/>
          </p:cNvSpPr>
          <p:nvPr>
            <p:ph type="sldNum" sz="quarter" idx="12"/>
          </p:nvPr>
        </p:nvSpPr>
        <p:spPr/>
        <p:txBody>
          <a:bodyPr/>
          <a:lstStyle/>
          <a:p>
            <a:fld id="{C242C953-3D98-47B7-B87F-BBE42612D4B5}" type="slidenum">
              <a:rPr lang="en-IN" smtClean="0"/>
              <a:t>‹#›</a:t>
            </a:fld>
            <a:endParaRPr lang="en-IN"/>
          </a:p>
        </p:txBody>
      </p:sp>
    </p:spTree>
    <p:extLst>
      <p:ext uri="{BB962C8B-B14F-4D97-AF65-F5344CB8AC3E}">
        <p14:creationId xmlns:p14="http://schemas.microsoft.com/office/powerpoint/2010/main" val="20465405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A918BDD-8F48-61E2-D927-D32D3D6A5C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811086A-6786-27FC-C1D1-651C496BAB6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0B41DB1-A497-62FE-9BCA-5165F54CB8F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3A2BAD-3E48-4652-B9A8-60ABE7EDC442}" type="datetimeFigureOut">
              <a:rPr lang="en-IN" smtClean="0"/>
              <a:t>18-10-2024</a:t>
            </a:fld>
            <a:endParaRPr lang="en-IN"/>
          </a:p>
        </p:txBody>
      </p:sp>
      <p:sp>
        <p:nvSpPr>
          <p:cNvPr id="5" name="Footer Placeholder 4">
            <a:extLst>
              <a:ext uri="{FF2B5EF4-FFF2-40B4-BE49-F238E27FC236}">
                <a16:creationId xmlns:a16="http://schemas.microsoft.com/office/drawing/2014/main" id="{46E639D7-EAAD-8E83-E2C0-67F7E4BEB88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857670E-E935-FFCB-426D-626C3B0FA1F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42C953-3D98-47B7-B87F-BBE42612D4B5}" type="slidenum">
              <a:rPr lang="en-IN" smtClean="0"/>
              <a:t>‹#›</a:t>
            </a:fld>
            <a:endParaRPr lang="en-IN"/>
          </a:p>
        </p:txBody>
      </p:sp>
    </p:spTree>
    <p:extLst>
      <p:ext uri="{BB962C8B-B14F-4D97-AF65-F5344CB8AC3E}">
        <p14:creationId xmlns:p14="http://schemas.microsoft.com/office/powerpoint/2010/main" val="9217391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ezimaxtechnologies.com/data-science-services.html" TargetMode="External"/><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hyperlink" Target="https://www.analyticsinsight.net/why-is-augmented-analytics-the-future-of-data-management/" TargetMode="External"/><Relationship Id="rId2" Type="http://schemas.openxmlformats.org/officeDocument/2006/relationships/image" Target="../media/image17.jpg"/><Relationship Id="rId1" Type="http://schemas.openxmlformats.org/officeDocument/2006/relationships/slideLayout" Target="../slideLayouts/slideLayout7.xml"/><Relationship Id="rId4" Type="http://schemas.openxmlformats.org/officeDocument/2006/relationships/image" Target="../media/image18.jpg"/></Relationships>
</file>

<file path=ppt/slides/_rels/slide11.xml.rels><?xml version="1.0" encoding="UTF-8" standalone="yes"?>
<Relationships xmlns="http://schemas.openxmlformats.org/package/2006/relationships"><Relationship Id="rId3" Type="http://schemas.openxmlformats.org/officeDocument/2006/relationships/hyperlink" Target="https://www.wallpaperflare.com/statistics-and-figures-data-analytics-concept-analysis-analyzing-wallpaper-aeccz" TargetMode="External"/><Relationship Id="rId2" Type="http://schemas.openxmlformats.org/officeDocument/2006/relationships/image" Target="../media/image19.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wallpaperbat.com/data-science-wallpapers" TargetMode="External"/><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www.datasciencecentral.com/profiles/blogs/a-comprehensive-guide-to-data-science-with-python" TargetMode="External"/><Relationship Id="rId2" Type="http://schemas.openxmlformats.org/officeDocument/2006/relationships/image" Target="../media/image3.jpg"/><Relationship Id="rId1" Type="http://schemas.openxmlformats.org/officeDocument/2006/relationships/slideLayout" Target="../slideLayouts/slideLayout7.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hyperlink" Target="https://www.pixel-creation.com/72420/10-new-computer-science-wallpaper-hd-full-hd-1080p-for-pc-desktop/" TargetMode="External"/><Relationship Id="rId2" Type="http://schemas.openxmlformats.org/officeDocument/2006/relationships/image" Target="../media/image5.jpg"/><Relationship Id="rId1" Type="http://schemas.openxmlformats.org/officeDocument/2006/relationships/slideLayout" Target="../slideLayouts/slideLayout7.xml"/><Relationship Id="rId5" Type="http://schemas.openxmlformats.org/officeDocument/2006/relationships/image" Target="../media/image7.jp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hyperlink" Target="https://wallpaperaccess.com/data-science" TargetMode="External"/><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wallpaperaccess.com/data-science" TargetMode="External"/><Relationship Id="rId2" Type="http://schemas.openxmlformats.org/officeDocument/2006/relationships/image" Target="../media/image9.jpg"/><Relationship Id="rId1" Type="http://schemas.openxmlformats.org/officeDocument/2006/relationships/slideLayout" Target="../slideLayouts/slideLayout1.xml"/><Relationship Id="rId4" Type="http://schemas.openxmlformats.org/officeDocument/2006/relationships/image" Target="../media/image10.tmp"/></Relationships>
</file>

<file path=ppt/slides/_rels/slide6.xml.rels><?xml version="1.0" encoding="UTF-8" standalone="yes"?>
<Relationships xmlns="http://schemas.openxmlformats.org/package/2006/relationships"><Relationship Id="rId3" Type="http://schemas.openxmlformats.org/officeDocument/2006/relationships/hyperlink" Target="https://wallpapercave.com/data-science-wallpapers" TargetMode="External"/><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wallpaperbat.com/data-science-wallpapers" TargetMode="External"/><Relationship Id="rId2" Type="http://schemas.openxmlformats.org/officeDocument/2006/relationships/image" Target="../media/image12.jpg"/><Relationship Id="rId1" Type="http://schemas.openxmlformats.org/officeDocument/2006/relationships/slideLayout" Target="../slideLayouts/slideLayout7.xml"/><Relationship Id="rId4" Type="http://schemas.openxmlformats.org/officeDocument/2006/relationships/image" Target="../media/image13.tmp"/></Relationships>
</file>

<file path=ppt/slides/_rels/slide8.xml.rels><?xml version="1.0" encoding="UTF-8" standalone="yes"?>
<Relationships xmlns="http://schemas.openxmlformats.org/package/2006/relationships"><Relationship Id="rId3" Type="http://schemas.openxmlformats.org/officeDocument/2006/relationships/hyperlink" Target="https://wallpaperbat.com/data-science-wallpapers" TargetMode="External"/><Relationship Id="rId2" Type="http://schemas.openxmlformats.org/officeDocument/2006/relationships/image" Target="../media/image14.jpg"/><Relationship Id="rId1" Type="http://schemas.openxmlformats.org/officeDocument/2006/relationships/slideLayout" Target="../slideLayouts/slideLayout7.xml"/><Relationship Id="rId4" Type="http://schemas.openxmlformats.org/officeDocument/2006/relationships/image" Target="../media/image15.tmp"/></Relationships>
</file>

<file path=ppt/slides/_rels/slide9.xml.rels><?xml version="1.0" encoding="UTF-8" standalone="yes"?>
<Relationships xmlns="http://schemas.openxmlformats.org/package/2006/relationships"><Relationship Id="rId3" Type="http://schemas.openxmlformats.org/officeDocument/2006/relationships/hyperlink" Target="https://www.datasciencecentral.com/profiles/blogs/a-comprehensive-guide-to-data-science-with-python" TargetMode="External"/><Relationship Id="rId2" Type="http://schemas.openxmlformats.org/officeDocument/2006/relationships/image" Target="../media/image3.jpg"/><Relationship Id="rId1" Type="http://schemas.openxmlformats.org/officeDocument/2006/relationships/slideLayout" Target="../slideLayouts/slideLayout7.xml"/><Relationship Id="rId4" Type="http://schemas.openxmlformats.org/officeDocument/2006/relationships/image" Target="../media/image16.tmp"/></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extLst>
              <a:ext uri="{837473B0-CC2E-450A-ABE3-18F120FF3D39}">
                <a1611:picAttrSrcUrl xmlns:a1611="http://schemas.microsoft.com/office/drawing/2016/11/main" r:id="rId3"/>
              </a:ext>
            </a:extLst>
          </a:blip>
          <a:srcRect/>
          <a:stretch>
            <a:fillRect t="-39000" b="-39000"/>
          </a:stretch>
        </a:blipFill>
        <a:effectLst/>
      </p:bgPr>
    </p:bg>
    <p:spTree>
      <p:nvGrpSpPr>
        <p:cNvPr id="1" name=""/>
        <p:cNvGrpSpPr/>
        <p:nvPr/>
      </p:nvGrpSpPr>
      <p:grpSpPr>
        <a:xfrm>
          <a:off x="0" y="0"/>
          <a:ext cx="0" cy="0"/>
          <a:chOff x="0" y="0"/>
          <a:chExt cx="0" cy="0"/>
        </a:xfrm>
      </p:grpSpPr>
      <p:sp>
        <p:nvSpPr>
          <p:cNvPr id="2" name="Rectangle 1" descr="Padlock on computer motherboard">
            <a:extLst>
              <a:ext uri="{FF2B5EF4-FFF2-40B4-BE49-F238E27FC236}">
                <a16:creationId xmlns:a16="http://schemas.microsoft.com/office/drawing/2014/main" id="{3C76A5C5-DAC6-07DB-B3F0-E1040F379DBF}"/>
              </a:ext>
            </a:extLst>
          </p:cNvPr>
          <p:cNvSpPr/>
          <p:nvPr/>
        </p:nvSpPr>
        <p:spPr>
          <a:xfrm>
            <a:off x="628650" y="1143000"/>
            <a:ext cx="9305113" cy="6463308"/>
          </a:xfrm>
          <a:prstGeom prst="rect">
            <a:avLst/>
          </a:prstGeom>
          <a:noFill/>
        </p:spPr>
        <p:txBody>
          <a:bodyPr wrap="square" lIns="91440" tIns="45720" rIns="91440" bIns="45720">
            <a:spAutoFit/>
          </a:bodyPr>
          <a:lstStyle/>
          <a:p>
            <a:pPr algn="ctr"/>
            <a:r>
              <a:rPr lang="en-US" sz="12000" b="1" dirty="0">
                <a:ln w="12700">
                  <a:solidFill>
                    <a:schemeClr val="tx2">
                      <a:lumMod val="75000"/>
                    </a:schemeClr>
                  </a:solidFill>
                  <a:prstDash val="solid"/>
                </a:ln>
                <a:blipFill dpi="0" rotWithShape="1">
                  <a:blip r:embed="rId4">
                    <a:extLst>
                      <a:ext uri="{28A0092B-C50C-407E-A947-70E740481C1C}">
                        <a14:useLocalDpi xmlns:a14="http://schemas.microsoft.com/office/drawing/2010/main" val="0"/>
                      </a:ext>
                    </a:extLst>
                  </a:blip>
                  <a:srcRect/>
                  <a:stretch>
                    <a:fillRect/>
                  </a:stretch>
                </a:blipFill>
                <a:effectLst>
                  <a:outerShdw dist="38100" dir="2640000" algn="bl" rotWithShape="0">
                    <a:schemeClr val="tx2">
                      <a:lumMod val="75000"/>
                    </a:schemeClr>
                  </a:outerShdw>
                </a:effectLst>
              </a:rPr>
              <a:t>SUPPLY AND DEMAND GAP</a:t>
            </a:r>
          </a:p>
          <a:p>
            <a:pPr algn="ctr"/>
            <a:r>
              <a:rPr lang="en-US" sz="12000" b="1" dirty="0">
                <a:ln w="12700">
                  <a:solidFill>
                    <a:schemeClr val="tx2">
                      <a:lumMod val="75000"/>
                    </a:schemeClr>
                  </a:solidFill>
                  <a:prstDash val="solid"/>
                </a:ln>
                <a:blipFill dpi="0" rotWithShape="1">
                  <a:blip r:embed="rId4">
                    <a:extLst>
                      <a:ext uri="{28A0092B-C50C-407E-A947-70E740481C1C}">
                        <a14:useLocalDpi xmlns:a14="http://schemas.microsoft.com/office/drawing/2010/main" val="0"/>
                      </a:ext>
                    </a:extLst>
                  </a:blip>
                  <a:srcRect/>
                  <a:stretch>
                    <a:fillRect/>
                  </a:stretch>
                </a:blipFill>
                <a:effectLst>
                  <a:outerShdw dist="38100" dir="2640000" algn="bl" rotWithShape="0">
                    <a:schemeClr val="tx2">
                      <a:lumMod val="75000"/>
                    </a:schemeClr>
                  </a:outerShdw>
                </a:effectLst>
              </a:rPr>
              <a:t>ANALYSIS</a:t>
            </a:r>
          </a:p>
          <a:p>
            <a:pPr algn="ctr"/>
            <a:endParaRPr lang="en-US" sz="54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Tree>
    <p:extLst>
      <p:ext uri="{BB962C8B-B14F-4D97-AF65-F5344CB8AC3E}">
        <p14:creationId xmlns:p14="http://schemas.microsoft.com/office/powerpoint/2010/main" val="13080764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2A9078E-4C6C-B840-115B-ACD0D48B7690}"/>
              </a:ext>
            </a:extLst>
          </p:cNvPr>
          <p:cNvSpPr txBox="1"/>
          <p:nvPr/>
        </p:nvSpPr>
        <p:spPr>
          <a:xfrm>
            <a:off x="304800" y="311140"/>
            <a:ext cx="6096000" cy="1200329"/>
          </a:xfrm>
          <a:prstGeom prst="rect">
            <a:avLst/>
          </a:prstGeom>
          <a:noFill/>
        </p:spPr>
        <p:txBody>
          <a:bodyPr wrap="square">
            <a:spAutoFit/>
          </a:bodyPr>
          <a:lstStyle/>
          <a:p>
            <a:r>
              <a:rPr lang="en-IN" sz="7200" dirty="0">
                <a:ln w="0"/>
                <a:effectLst>
                  <a:outerShdw blurRad="38100" dist="19050" dir="2700000" algn="tl" rotWithShape="0">
                    <a:schemeClr val="dk1">
                      <a:alpha val="40000"/>
                    </a:schemeClr>
                  </a:outerShdw>
                </a:effectLst>
              </a:rPr>
              <a:t>Insights-:</a:t>
            </a:r>
          </a:p>
        </p:txBody>
      </p:sp>
      <p:sp>
        <p:nvSpPr>
          <p:cNvPr id="5" name="TextBox 4">
            <a:extLst>
              <a:ext uri="{FF2B5EF4-FFF2-40B4-BE49-F238E27FC236}">
                <a16:creationId xmlns:a16="http://schemas.microsoft.com/office/drawing/2014/main" id="{4DE97DBE-2E38-D5CE-D9E4-CE561D458B1F}"/>
              </a:ext>
            </a:extLst>
          </p:cNvPr>
          <p:cNvSpPr txBox="1"/>
          <p:nvPr/>
        </p:nvSpPr>
        <p:spPr>
          <a:xfrm>
            <a:off x="304800" y="2183190"/>
            <a:ext cx="6186486" cy="3139321"/>
          </a:xfrm>
          <a:prstGeom prst="rect">
            <a:avLst/>
          </a:prstGeom>
          <a:noFill/>
        </p:spPr>
        <p:txBody>
          <a:bodyPr wrap="square">
            <a:spAutoFit/>
          </a:bodyPr>
          <a:lstStyle/>
          <a:p>
            <a:endParaRPr lang="en-IN" dirty="0"/>
          </a:p>
          <a:p>
            <a:r>
              <a:rPr lang="en-IN" dirty="0"/>
              <a:t>The analysis revealed the following insights:</a:t>
            </a:r>
          </a:p>
          <a:p>
            <a:endParaRPr lang="en-IN" dirty="0"/>
          </a:p>
          <a:p>
            <a:pPr marL="285750" indent="-285750">
              <a:buFont typeface="Arial" panose="020B0604020202020204" pitchFamily="34" charset="0"/>
              <a:buChar char="•"/>
            </a:pPr>
            <a:r>
              <a:rPr lang="en-IN" dirty="0"/>
              <a:t>The employee turnover rate </a:t>
            </a:r>
            <a:r>
              <a:rPr lang="en-IN"/>
              <a:t>is 15% </a:t>
            </a:r>
            <a:r>
              <a:rPr lang="en-IN" dirty="0"/>
              <a:t>per year.</a:t>
            </a:r>
          </a:p>
          <a:p>
            <a:pPr marL="285750" indent="-285750">
              <a:buFont typeface="Arial" panose="020B0604020202020204" pitchFamily="34" charset="0"/>
              <a:buChar char="•"/>
            </a:pPr>
            <a:r>
              <a:rPr lang="en-IN" dirty="0"/>
              <a:t>The most common reasons for employee turnover are retirement, resignation, and termination.</a:t>
            </a:r>
          </a:p>
          <a:p>
            <a:pPr marL="285750" indent="-285750">
              <a:buFont typeface="Arial" panose="020B0604020202020204" pitchFamily="34" charset="0"/>
              <a:buChar char="•"/>
            </a:pPr>
            <a:r>
              <a:rPr lang="en-IN" dirty="0"/>
              <a:t>The departments with the highest turnover rates are sales and engineering.</a:t>
            </a:r>
          </a:p>
          <a:p>
            <a:pPr marL="285750" indent="-285750">
              <a:buFont typeface="Arial" panose="020B0604020202020204" pitchFamily="34" charset="0"/>
              <a:buChar char="•"/>
            </a:pPr>
            <a:r>
              <a:rPr lang="en-IN" dirty="0"/>
              <a:t>The company has a skills gap in the areas of data science and artificial intelligence.</a:t>
            </a:r>
          </a:p>
          <a:p>
            <a:pPr marL="285750" indent="-285750">
              <a:buFont typeface="Arial" panose="020B0604020202020204" pitchFamily="34" charset="0"/>
              <a:buChar char="•"/>
            </a:pPr>
            <a:r>
              <a:rPr lang="en-IN" dirty="0"/>
              <a:t>The time to hire for new employees is 60 days.</a:t>
            </a:r>
          </a:p>
        </p:txBody>
      </p:sp>
      <p:pic>
        <p:nvPicPr>
          <p:cNvPr id="7" name="Picture 6" descr="Businessperson on a computer">
            <a:extLst>
              <a:ext uri="{FF2B5EF4-FFF2-40B4-BE49-F238E27FC236}">
                <a16:creationId xmlns:a16="http://schemas.microsoft.com/office/drawing/2014/main" id="{37AE600D-2F61-8747-4BE6-78E03907636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44758" y="2047874"/>
            <a:ext cx="5266267" cy="2962275"/>
          </a:xfrm>
          <a:prstGeom prst="rect">
            <a:avLst/>
          </a:prstGeom>
        </p:spPr>
      </p:pic>
    </p:spTree>
    <p:extLst>
      <p:ext uri="{BB962C8B-B14F-4D97-AF65-F5344CB8AC3E}">
        <p14:creationId xmlns:p14="http://schemas.microsoft.com/office/powerpoint/2010/main" val="12536631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extLst>
              <a:ext uri="{837473B0-CC2E-450A-ABE3-18F120FF3D39}">
                <a1611:picAttrSrcUrl xmlns:a1611="http://schemas.microsoft.com/office/drawing/2016/11/main" r:id="rId3"/>
              </a:ext>
            </a:extLst>
          </a:blip>
          <a:srcRect/>
          <a:stretch>
            <a:fillRect t="-7000" b="-7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6F114E1-8403-D58E-BA3A-3FE24703DAE9}"/>
              </a:ext>
            </a:extLst>
          </p:cNvPr>
          <p:cNvSpPr txBox="1"/>
          <p:nvPr/>
        </p:nvSpPr>
        <p:spPr>
          <a:xfrm>
            <a:off x="552449" y="844540"/>
            <a:ext cx="10668001" cy="1723549"/>
          </a:xfrm>
          <a:prstGeom prst="rect">
            <a:avLst/>
          </a:prstGeom>
          <a:noFill/>
        </p:spPr>
        <p:txBody>
          <a:bodyPr wrap="square">
            <a:spAutoFit/>
          </a:bodyPr>
          <a:lstStyle/>
          <a:p>
            <a:r>
              <a:rPr lang="en-IN" sz="8800" b="1" dirty="0">
                <a:ln w="9525">
                  <a:solidFill>
                    <a:schemeClr val="bg1"/>
                  </a:solidFill>
                  <a:prstDash val="solid"/>
                </a:ln>
                <a:effectLst>
                  <a:outerShdw blurRad="12700" dist="38100" dir="2700000" algn="tl" rotWithShape="0">
                    <a:schemeClr val="bg1">
                      <a:lumMod val="50000"/>
                    </a:schemeClr>
                  </a:outerShdw>
                </a:effectLst>
              </a:rPr>
              <a:t>Recommendations-:</a:t>
            </a:r>
          </a:p>
          <a:p>
            <a:endParaRPr lang="en-IN" dirty="0"/>
          </a:p>
        </p:txBody>
      </p:sp>
      <p:sp>
        <p:nvSpPr>
          <p:cNvPr id="5" name="TextBox 4">
            <a:extLst>
              <a:ext uri="{FF2B5EF4-FFF2-40B4-BE49-F238E27FC236}">
                <a16:creationId xmlns:a16="http://schemas.microsoft.com/office/drawing/2014/main" id="{90388189-2CF4-1E3E-4A1A-9F87761BF342}"/>
              </a:ext>
            </a:extLst>
          </p:cNvPr>
          <p:cNvSpPr txBox="1"/>
          <p:nvPr/>
        </p:nvSpPr>
        <p:spPr>
          <a:xfrm>
            <a:off x="104775" y="2568089"/>
            <a:ext cx="6096000" cy="2862322"/>
          </a:xfrm>
          <a:prstGeom prst="rect">
            <a:avLst/>
          </a:prstGeom>
          <a:noFill/>
        </p:spPr>
        <p:txBody>
          <a:bodyPr wrap="square">
            <a:spAutoFit/>
          </a:bodyPr>
          <a:lstStyle/>
          <a:p>
            <a:r>
              <a:rPr lang="en-IN" dirty="0"/>
              <a:t>Based on the analysis, the following recommendations are made:</a:t>
            </a:r>
          </a:p>
          <a:p>
            <a:endParaRPr lang="en-IN" dirty="0"/>
          </a:p>
          <a:p>
            <a:pPr marL="285750" indent="-285750">
              <a:buFont typeface="Arial" panose="020B0604020202020204" pitchFamily="34" charset="0"/>
              <a:buChar char="•"/>
            </a:pPr>
            <a:r>
              <a:rPr lang="en-IN" dirty="0"/>
              <a:t>Increase hiring efforts in the sales and engineering departments.</a:t>
            </a:r>
          </a:p>
          <a:p>
            <a:pPr marL="285750" indent="-285750">
              <a:buFont typeface="Arial" panose="020B0604020202020204" pitchFamily="34" charset="0"/>
              <a:buChar char="•"/>
            </a:pPr>
            <a:r>
              <a:rPr lang="en-IN" dirty="0"/>
              <a:t>Invest in training and development programs to improve employee skills in the areas of data science and artificial intelligence.</a:t>
            </a:r>
          </a:p>
          <a:p>
            <a:pPr marL="285750" indent="-285750">
              <a:buFont typeface="Arial" panose="020B0604020202020204" pitchFamily="34" charset="0"/>
              <a:buChar char="•"/>
            </a:pPr>
            <a:r>
              <a:rPr lang="en-IN" dirty="0"/>
              <a:t>Reduce the time to hire new employees by streamlining the hiring process.</a:t>
            </a:r>
          </a:p>
        </p:txBody>
      </p:sp>
      <p:sp>
        <p:nvSpPr>
          <p:cNvPr id="7" name="TextBox 6">
            <a:extLst>
              <a:ext uri="{FF2B5EF4-FFF2-40B4-BE49-F238E27FC236}">
                <a16:creationId xmlns:a16="http://schemas.microsoft.com/office/drawing/2014/main" id="{4A7CC465-A552-4565-5A88-BF1F716C20DE}"/>
              </a:ext>
            </a:extLst>
          </p:cNvPr>
          <p:cNvSpPr txBox="1"/>
          <p:nvPr/>
        </p:nvSpPr>
        <p:spPr>
          <a:xfrm>
            <a:off x="6200775" y="3429000"/>
            <a:ext cx="6096000" cy="1754326"/>
          </a:xfrm>
          <a:prstGeom prst="rect">
            <a:avLst/>
          </a:prstGeom>
          <a:noFill/>
        </p:spPr>
        <p:txBody>
          <a:bodyPr wrap="square">
            <a:spAutoFit/>
          </a:bodyPr>
          <a:lstStyle/>
          <a:p>
            <a:pPr marL="285750" indent="-285750">
              <a:buFont typeface="Arial" panose="020B0604020202020204" pitchFamily="34" charset="0"/>
              <a:buChar char="•"/>
            </a:pPr>
            <a:r>
              <a:rPr lang="en-IN" dirty="0"/>
              <a:t>Use the Power BI report to regularly monitor the HR data and identify any trends or patterns.</a:t>
            </a:r>
          </a:p>
          <a:p>
            <a:pPr marL="285750" indent="-285750">
              <a:buFont typeface="Arial" panose="020B0604020202020204" pitchFamily="34" charset="0"/>
              <a:buChar char="•"/>
            </a:pPr>
            <a:r>
              <a:rPr lang="en-IN" dirty="0"/>
              <a:t>Use the Power BI report to create custom reports for specific departments or teams.</a:t>
            </a:r>
          </a:p>
          <a:p>
            <a:pPr marL="285750" indent="-285750">
              <a:buFont typeface="Arial" panose="020B0604020202020204" pitchFamily="34" charset="0"/>
              <a:buChar char="•"/>
            </a:pPr>
            <a:r>
              <a:rPr lang="en-IN" dirty="0"/>
              <a:t>Share the Power BI report with key stakeholders so that they can make informed decisions about HR initiatives.</a:t>
            </a:r>
          </a:p>
        </p:txBody>
      </p:sp>
    </p:spTree>
    <p:extLst>
      <p:ext uri="{BB962C8B-B14F-4D97-AF65-F5344CB8AC3E}">
        <p14:creationId xmlns:p14="http://schemas.microsoft.com/office/powerpoint/2010/main" val="16584211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9EB5712-A83E-58A6-8B81-8CF51F1B74AE}"/>
              </a:ext>
            </a:extLst>
          </p:cNvPr>
          <p:cNvSpPr txBox="1"/>
          <p:nvPr/>
        </p:nvSpPr>
        <p:spPr>
          <a:xfrm>
            <a:off x="1162050" y="670262"/>
            <a:ext cx="9867900" cy="2492990"/>
          </a:xfrm>
          <a:prstGeom prst="rect">
            <a:avLst/>
          </a:prstGeom>
          <a:noFill/>
        </p:spPr>
        <p:txBody>
          <a:bodyPr wrap="square">
            <a:spAutoFit/>
            <a:scene3d>
              <a:camera prst="orthographicFront"/>
              <a:lightRig rig="threePt" dir="t"/>
            </a:scene3d>
            <a:sp3d extrusionH="57150">
              <a:bevelT w="57150" h="38100" prst="artDeco"/>
            </a:sp3d>
          </a:bodyPr>
          <a:lstStyle/>
          <a:p>
            <a:r>
              <a:rPr lang="en-IN" sz="13800" dirty="0">
                <a:ln w="0"/>
                <a:effectLst>
                  <a:outerShdw blurRad="38100" dist="19050" dir="2700000" algn="tl" rotWithShape="0">
                    <a:schemeClr val="dk1">
                      <a:alpha val="40000"/>
                    </a:schemeClr>
                  </a:outerShdw>
                </a:effectLst>
              </a:rPr>
              <a:t>Conclusions-:</a:t>
            </a:r>
          </a:p>
          <a:p>
            <a:endParaRPr lang="en-IN" dirty="0"/>
          </a:p>
        </p:txBody>
      </p:sp>
      <p:sp>
        <p:nvSpPr>
          <p:cNvPr id="5" name="TextBox 4">
            <a:extLst>
              <a:ext uri="{FF2B5EF4-FFF2-40B4-BE49-F238E27FC236}">
                <a16:creationId xmlns:a16="http://schemas.microsoft.com/office/drawing/2014/main" id="{DF684409-CD88-74FC-FA3E-40A95F0124FA}"/>
              </a:ext>
            </a:extLst>
          </p:cNvPr>
          <p:cNvSpPr txBox="1"/>
          <p:nvPr/>
        </p:nvSpPr>
        <p:spPr>
          <a:xfrm>
            <a:off x="1095375" y="3694748"/>
            <a:ext cx="6096000" cy="1477328"/>
          </a:xfrm>
          <a:prstGeom prst="rect">
            <a:avLst/>
          </a:prstGeom>
          <a:noFill/>
        </p:spPr>
        <p:txBody>
          <a:bodyPr wrap="square">
            <a:spAutoFit/>
          </a:bodyPr>
          <a:lstStyle/>
          <a:p>
            <a:r>
              <a:rPr lang="en-IN" dirty="0"/>
              <a:t>By performing a supply and demand gap analysis using Power BI, companies can identify potential problems early on and take steps to address them. This can help companies improve their workforce planning and ensure that they have the right people in the right places at the right time.</a:t>
            </a:r>
          </a:p>
        </p:txBody>
      </p:sp>
    </p:spTree>
    <p:extLst>
      <p:ext uri="{BB962C8B-B14F-4D97-AF65-F5344CB8AC3E}">
        <p14:creationId xmlns:p14="http://schemas.microsoft.com/office/powerpoint/2010/main" val="39943374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extLst>
              <a:ext uri="{837473B0-CC2E-450A-ABE3-18F120FF3D39}">
                <a1611:picAttrSrcUrl xmlns:a1611="http://schemas.microsoft.com/office/drawing/2016/11/main" r:id="rId3"/>
              </a:ext>
            </a:extLst>
          </a:blip>
          <a:srcRect/>
          <a:stretch>
            <a:fillRect t="-5000" b="-5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6882669-781A-7132-737F-56A8A1428581}"/>
              </a:ext>
            </a:extLst>
          </p:cNvPr>
          <p:cNvSpPr txBox="1"/>
          <p:nvPr/>
        </p:nvSpPr>
        <p:spPr>
          <a:xfrm>
            <a:off x="666750" y="638086"/>
            <a:ext cx="6096000" cy="1600438"/>
          </a:xfrm>
          <a:prstGeom prst="rect">
            <a:avLst/>
          </a:prstGeom>
          <a:noFill/>
        </p:spPr>
        <p:txBody>
          <a:bodyPr wrap="square">
            <a:spAutoFit/>
          </a:bodyPr>
          <a:lstStyle/>
          <a:p>
            <a:r>
              <a:rPr lang="en-IN" sz="4000" b="1" dirty="0"/>
              <a:t>Aim-:</a:t>
            </a:r>
          </a:p>
          <a:p>
            <a:endParaRPr lang="en-IN" dirty="0"/>
          </a:p>
          <a:p>
            <a:r>
              <a:rPr lang="en-IN" sz="2000" dirty="0"/>
              <a:t>To identify the supply and demand gap in human resources using Power BI.</a:t>
            </a:r>
          </a:p>
        </p:txBody>
      </p:sp>
      <p:sp>
        <p:nvSpPr>
          <p:cNvPr id="5" name="TextBox 4">
            <a:extLst>
              <a:ext uri="{FF2B5EF4-FFF2-40B4-BE49-F238E27FC236}">
                <a16:creationId xmlns:a16="http://schemas.microsoft.com/office/drawing/2014/main" id="{E0AA6F94-DEA0-EE47-C1C1-C747FDC70913}"/>
              </a:ext>
            </a:extLst>
          </p:cNvPr>
          <p:cNvSpPr txBox="1"/>
          <p:nvPr/>
        </p:nvSpPr>
        <p:spPr>
          <a:xfrm>
            <a:off x="666750" y="3008263"/>
            <a:ext cx="6096000" cy="2523768"/>
          </a:xfrm>
          <a:prstGeom prst="rect">
            <a:avLst/>
          </a:prstGeom>
          <a:noFill/>
        </p:spPr>
        <p:txBody>
          <a:bodyPr wrap="square">
            <a:spAutoFit/>
          </a:bodyPr>
          <a:lstStyle/>
          <a:p>
            <a:r>
              <a:rPr lang="en-IN" sz="3200" b="1" dirty="0"/>
              <a:t>Introduction-:</a:t>
            </a:r>
          </a:p>
          <a:p>
            <a:endParaRPr lang="en-IN" dirty="0"/>
          </a:p>
          <a:p>
            <a:r>
              <a:rPr lang="en-IN" dirty="0"/>
              <a:t>A supply and demand gap analysis is a strategic management tool that can be used to identify the gap between the number of employees needed to achieve a company's goals and the number of employees currently available. This analysis can be used to make informed decisions about hiring, training, and other HR initiatives.</a:t>
            </a:r>
          </a:p>
        </p:txBody>
      </p:sp>
      <p:pic>
        <p:nvPicPr>
          <p:cNvPr id="7" name="Picture 6" descr="Two colleagues planning on board with sticky notes">
            <a:extLst>
              <a:ext uri="{FF2B5EF4-FFF2-40B4-BE49-F238E27FC236}">
                <a16:creationId xmlns:a16="http://schemas.microsoft.com/office/drawing/2014/main" id="{D9D88C3C-AFDB-E29B-DDE9-4C4AA3708B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15250" y="2035530"/>
            <a:ext cx="3350290" cy="2234617"/>
          </a:xfrm>
          <a:prstGeom prst="rect">
            <a:avLst/>
          </a:prstGeom>
        </p:spPr>
      </p:pic>
    </p:spTree>
    <p:extLst>
      <p:ext uri="{BB962C8B-B14F-4D97-AF65-F5344CB8AC3E}">
        <p14:creationId xmlns:p14="http://schemas.microsoft.com/office/powerpoint/2010/main" val="14053411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3" name="TextBox 2" descr="Magnets floating in the dark">
            <a:extLst>
              <a:ext uri="{FF2B5EF4-FFF2-40B4-BE49-F238E27FC236}">
                <a16:creationId xmlns:a16="http://schemas.microsoft.com/office/drawing/2014/main" id="{F01B7728-7F37-218B-C3A7-91056A6FD561}"/>
              </a:ext>
            </a:extLst>
          </p:cNvPr>
          <p:cNvSpPr txBox="1"/>
          <p:nvPr/>
        </p:nvSpPr>
        <p:spPr>
          <a:xfrm>
            <a:off x="380998" y="859989"/>
            <a:ext cx="9982201" cy="2277547"/>
          </a:xfrm>
          <a:prstGeom prst="rect">
            <a:avLst/>
          </a:prstGeom>
          <a:noFill/>
        </p:spPr>
        <p:txBody>
          <a:bodyPr wrap="square">
            <a:spAutoFit/>
          </a:bodyPr>
          <a:lstStyle/>
          <a:p>
            <a:r>
              <a:rPr lang="en-IN" sz="8800" b="1" dirty="0">
                <a:ln w="12700">
                  <a:solidFill>
                    <a:schemeClr val="accent2"/>
                  </a:solidFill>
                  <a:prstDash val="solid"/>
                </a:ln>
                <a:blipFill dpi="0" rotWithShape="1">
                  <a:blip r:embed="rId4">
                    <a:extLst>
                      <a:ext uri="{28A0092B-C50C-407E-A947-70E740481C1C}">
                        <a14:useLocalDpi xmlns:a14="http://schemas.microsoft.com/office/drawing/2010/main" val="0"/>
                      </a:ext>
                    </a:extLst>
                  </a:blip>
                  <a:srcRect/>
                  <a:stretch>
                    <a:fillRect/>
                  </a:stretch>
                </a:blipFill>
                <a:effectLst>
                  <a:outerShdw dist="38100" dir="2640000" algn="bl" rotWithShape="0">
                    <a:schemeClr val="accent1"/>
                  </a:outerShdw>
                </a:effectLst>
              </a:rPr>
              <a:t>Problem statement-</a:t>
            </a:r>
          </a:p>
          <a:p>
            <a:endParaRPr lang="en-IN" dirty="0"/>
          </a:p>
          <a:p>
            <a:endParaRPr lang="en-IN" dirty="0"/>
          </a:p>
          <a:p>
            <a:endParaRPr lang="en-IN" dirty="0"/>
          </a:p>
        </p:txBody>
      </p:sp>
      <p:sp>
        <p:nvSpPr>
          <p:cNvPr id="5" name="TextBox 4">
            <a:extLst>
              <a:ext uri="{FF2B5EF4-FFF2-40B4-BE49-F238E27FC236}">
                <a16:creationId xmlns:a16="http://schemas.microsoft.com/office/drawing/2014/main" id="{999D3AE2-475D-13DF-6302-76D47CFD015B}"/>
              </a:ext>
            </a:extLst>
          </p:cNvPr>
          <p:cNvSpPr txBox="1"/>
          <p:nvPr/>
        </p:nvSpPr>
        <p:spPr>
          <a:xfrm>
            <a:off x="847725" y="3429000"/>
            <a:ext cx="6096000" cy="2031325"/>
          </a:xfrm>
          <a:prstGeom prst="rect">
            <a:avLst/>
          </a:prstGeom>
          <a:noFill/>
        </p:spPr>
        <p:txBody>
          <a:bodyPr wrap="square">
            <a:spAutoFit/>
          </a:bodyPr>
          <a:lstStyle/>
          <a:p>
            <a:r>
              <a:rPr lang="en-IN" dirty="0"/>
              <a:t>Many companies struggle to maintain a balance between the supply and demand of talent. This can be due to a number of factors, such as business growth, employee turnover, and skill requirements. If a company has a supply gap, it may have difficulty meeting its business goals. If a company has a demand gap, it may be wasting resources on unnecessary hiring and training.</a:t>
            </a:r>
          </a:p>
        </p:txBody>
      </p:sp>
      <p:pic>
        <p:nvPicPr>
          <p:cNvPr id="7" name="Picture 6" descr="Business man pulling a block from Jenga tower">
            <a:extLst>
              <a:ext uri="{FF2B5EF4-FFF2-40B4-BE49-F238E27FC236}">
                <a16:creationId xmlns:a16="http://schemas.microsoft.com/office/drawing/2014/main" id="{3B74B68C-B15B-6739-D55B-00154A8A269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48698" y="3429000"/>
            <a:ext cx="4430207" cy="2952750"/>
          </a:xfrm>
          <a:prstGeom prst="rect">
            <a:avLst/>
          </a:prstGeom>
        </p:spPr>
      </p:pic>
    </p:spTree>
    <p:extLst>
      <p:ext uri="{BB962C8B-B14F-4D97-AF65-F5344CB8AC3E}">
        <p14:creationId xmlns:p14="http://schemas.microsoft.com/office/powerpoint/2010/main" val="41189497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extLst>
              <a:ext uri="{837473B0-CC2E-450A-ABE3-18F120FF3D39}">
                <a1611:picAttrSrcUrl xmlns:a1611="http://schemas.microsoft.com/office/drawing/2016/11/main" r:id="rId3"/>
              </a:ext>
            </a:extLst>
          </a:blip>
          <a:srcRect/>
          <a:stretch>
            <a:fillRect t="-6000" b="-6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9272844-197E-0B2B-7EC0-D5DA76AA6685}"/>
              </a:ext>
            </a:extLst>
          </p:cNvPr>
          <p:cNvSpPr txBox="1"/>
          <p:nvPr/>
        </p:nvSpPr>
        <p:spPr>
          <a:xfrm>
            <a:off x="904875" y="586859"/>
            <a:ext cx="6096000" cy="1107996"/>
          </a:xfrm>
          <a:prstGeom prst="rect">
            <a:avLst/>
          </a:prstGeom>
          <a:noFill/>
        </p:spPr>
        <p:txBody>
          <a:bodyPr wrap="square">
            <a:spAutoFit/>
          </a:bodyPr>
          <a:lstStyle/>
          <a:p>
            <a:r>
              <a:rPr lang="en-IN" sz="6600" b="1" dirty="0">
                <a:ln w="12700">
                  <a:solidFill>
                    <a:schemeClr val="accent6">
                      <a:lumMod val="50000"/>
                    </a:schemeClr>
                  </a:solidFill>
                  <a:prstDash val="solid"/>
                </a:ln>
                <a:effectLst>
                  <a:outerShdw dist="38100" dir="2640000" algn="bl" rotWithShape="0">
                    <a:schemeClr val="accent1"/>
                  </a:outerShdw>
                </a:effectLst>
              </a:rPr>
              <a:t>Methodology-:</a:t>
            </a:r>
          </a:p>
        </p:txBody>
      </p:sp>
      <p:sp>
        <p:nvSpPr>
          <p:cNvPr id="5" name="TextBox 4">
            <a:extLst>
              <a:ext uri="{FF2B5EF4-FFF2-40B4-BE49-F238E27FC236}">
                <a16:creationId xmlns:a16="http://schemas.microsoft.com/office/drawing/2014/main" id="{E81A5FB9-9986-FFD1-D04A-76B11DD808A1}"/>
              </a:ext>
            </a:extLst>
          </p:cNvPr>
          <p:cNvSpPr txBox="1"/>
          <p:nvPr/>
        </p:nvSpPr>
        <p:spPr>
          <a:xfrm>
            <a:off x="619125" y="2712214"/>
            <a:ext cx="6096000" cy="2862322"/>
          </a:xfrm>
          <a:prstGeom prst="rect">
            <a:avLst/>
          </a:prstGeom>
          <a:noFill/>
        </p:spPr>
        <p:txBody>
          <a:bodyPr wrap="square">
            <a:spAutoFit/>
          </a:bodyPr>
          <a:lstStyle/>
          <a:p>
            <a:r>
              <a:rPr lang="en-IN" dirty="0"/>
              <a:t>To perform a supply and demand gap analysis using Power BI, we will use the following steps:</a:t>
            </a:r>
          </a:p>
          <a:p>
            <a:endParaRPr lang="en-IN" dirty="0"/>
          </a:p>
          <a:p>
            <a:pPr marL="285750" indent="-285750">
              <a:buFont typeface="Arial" panose="020B0604020202020204" pitchFamily="34" charset="0"/>
              <a:buChar char="•"/>
            </a:pPr>
            <a:r>
              <a:rPr lang="en-IN" dirty="0"/>
              <a:t>Import the HR data into Power BI.</a:t>
            </a:r>
          </a:p>
          <a:p>
            <a:pPr marL="285750" indent="-285750">
              <a:buFont typeface="Arial" panose="020B0604020202020204" pitchFamily="34" charset="0"/>
              <a:buChar char="•"/>
            </a:pPr>
            <a:r>
              <a:rPr lang="en-IN" dirty="0"/>
              <a:t>Create a dashboard to track key HR metrics.</a:t>
            </a:r>
          </a:p>
          <a:p>
            <a:pPr marL="285750" indent="-285750">
              <a:buFont typeface="Arial" panose="020B0604020202020204" pitchFamily="34" charset="0"/>
              <a:buChar char="•"/>
            </a:pPr>
            <a:r>
              <a:rPr lang="en-IN" dirty="0"/>
              <a:t>Analyse the talent pipeline.</a:t>
            </a:r>
          </a:p>
          <a:p>
            <a:pPr marL="285750" indent="-285750">
              <a:buFont typeface="Arial" panose="020B0604020202020204" pitchFamily="34" charset="0"/>
              <a:buChar char="•"/>
            </a:pPr>
            <a:r>
              <a:rPr lang="en-IN" dirty="0"/>
              <a:t>Forecast future demand for talent.</a:t>
            </a:r>
          </a:p>
          <a:p>
            <a:pPr marL="285750" indent="-285750">
              <a:buFont typeface="Arial" panose="020B0604020202020204" pitchFamily="34" charset="0"/>
              <a:buChar char="•"/>
            </a:pPr>
            <a:r>
              <a:rPr lang="en-IN" dirty="0"/>
              <a:t>Identify any supply and demand gaps.</a:t>
            </a:r>
          </a:p>
          <a:p>
            <a:pPr marL="285750" indent="-285750">
              <a:buFont typeface="Arial" panose="020B0604020202020204" pitchFamily="34" charset="0"/>
              <a:buChar char="•"/>
            </a:pPr>
            <a:r>
              <a:rPr lang="en-IN" dirty="0"/>
              <a:t>Develop recommendations to address the gaps.</a:t>
            </a:r>
          </a:p>
          <a:p>
            <a:pPr marL="285750" indent="-285750">
              <a:buFont typeface="Arial" panose="020B0604020202020204" pitchFamily="34" charset="0"/>
              <a:buChar char="•"/>
            </a:pPr>
            <a:r>
              <a:rPr lang="en-IN" dirty="0"/>
              <a:t>Analysis (Datasheets pertaining to it)</a:t>
            </a:r>
          </a:p>
        </p:txBody>
      </p:sp>
    </p:spTree>
    <p:extLst>
      <p:ext uri="{BB962C8B-B14F-4D97-AF65-F5344CB8AC3E}">
        <p14:creationId xmlns:p14="http://schemas.microsoft.com/office/powerpoint/2010/main" val="3852051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D447791-4879-482C-447F-652258A37B6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1500" y="1224604"/>
            <a:ext cx="10369383" cy="5422186"/>
          </a:xfrm>
          <a:prstGeom prst="rect">
            <a:avLst/>
          </a:prstGeom>
        </p:spPr>
      </p:pic>
      <p:sp>
        <p:nvSpPr>
          <p:cNvPr id="11" name="TextBox 10">
            <a:extLst>
              <a:ext uri="{FF2B5EF4-FFF2-40B4-BE49-F238E27FC236}">
                <a16:creationId xmlns:a16="http://schemas.microsoft.com/office/drawing/2014/main" id="{8EFE0FDE-7688-87DE-AC3C-019594952DDE}"/>
              </a:ext>
            </a:extLst>
          </p:cNvPr>
          <p:cNvSpPr txBox="1"/>
          <p:nvPr/>
        </p:nvSpPr>
        <p:spPr>
          <a:xfrm>
            <a:off x="-781050" y="116555"/>
            <a:ext cx="6096000" cy="92333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dirty="0">
                <a:ln w="12700">
                  <a:solidFill>
                    <a:srgbClr val="A5A5A5">
                      <a:lumMod val="50000"/>
                    </a:srgbClr>
                  </a:solidFill>
                  <a:prstDash val="solid"/>
                </a:ln>
                <a:solidFill>
                  <a:prstClr val="black"/>
                </a:solidFill>
                <a:effectLst>
                  <a:innerShdw blurRad="177800">
                    <a:srgbClr val="A5A5A5">
                      <a:lumMod val="50000"/>
                    </a:srgbClr>
                  </a:innerShdw>
                </a:effectLst>
                <a:uLnTx/>
                <a:uFillTx/>
                <a:latin typeface="Calibri" panose="020F0502020204030204"/>
                <a:ea typeface="+mn-ea"/>
                <a:cs typeface="+mn-cs"/>
              </a:rPr>
              <a:t>ANALYSIS-:</a:t>
            </a:r>
          </a:p>
        </p:txBody>
      </p:sp>
    </p:spTree>
    <p:extLst>
      <p:ext uri="{BB962C8B-B14F-4D97-AF65-F5344CB8AC3E}">
        <p14:creationId xmlns:p14="http://schemas.microsoft.com/office/powerpoint/2010/main" val="4505915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69F1CB9-8FB7-50B2-CABE-CAB09E4890FC}"/>
              </a:ext>
            </a:extLst>
          </p:cNvPr>
          <p:cNvSpPr txBox="1"/>
          <p:nvPr/>
        </p:nvSpPr>
        <p:spPr>
          <a:xfrm>
            <a:off x="300797" y="633115"/>
            <a:ext cx="10629900" cy="5355312"/>
          </a:xfrm>
          <a:prstGeom prst="rect">
            <a:avLst/>
          </a:prstGeom>
          <a:noFill/>
        </p:spPr>
        <p:txBody>
          <a:bodyPr wrap="square">
            <a:spAutoFit/>
          </a:bodyPr>
          <a:lstStyle/>
          <a:p>
            <a:r>
              <a:rPr lang="en-US" b="1" dirty="0"/>
              <a:t>Total Employees: </a:t>
            </a:r>
            <a:r>
              <a:rPr lang="en-US" dirty="0"/>
              <a:t>1470</a:t>
            </a:r>
          </a:p>
          <a:p>
            <a:r>
              <a:rPr lang="en-US" b="1" dirty="0"/>
              <a:t>Active Employees: </a:t>
            </a:r>
            <a:r>
              <a:rPr lang="en-US" dirty="0"/>
              <a:t>1233</a:t>
            </a:r>
          </a:p>
          <a:p>
            <a:r>
              <a:rPr lang="en-US" b="1" dirty="0"/>
              <a:t>Inactive Employees: </a:t>
            </a:r>
            <a:r>
              <a:rPr lang="en-US" dirty="0"/>
              <a:t>237</a:t>
            </a:r>
          </a:p>
          <a:p>
            <a:r>
              <a:rPr lang="en-US" b="1" dirty="0"/>
              <a:t>Attrition Rate: 16.1%</a:t>
            </a:r>
          </a:p>
          <a:p>
            <a:endParaRPr lang="en-US" b="1" dirty="0"/>
          </a:p>
          <a:p>
            <a:r>
              <a:rPr lang="en-US" b="1" dirty="0"/>
              <a:t>Employee Hiring Trends</a:t>
            </a:r>
            <a:endParaRPr lang="en-US" dirty="0"/>
          </a:p>
          <a:p>
            <a:pPr marL="285750" indent="-285750">
              <a:buFont typeface="Arial" panose="020B0604020202020204" pitchFamily="34" charset="0"/>
              <a:buChar char="•"/>
            </a:pPr>
            <a:r>
              <a:rPr lang="en-US" dirty="0"/>
              <a:t>The number of active employees has been steadily increasing over the past few years.</a:t>
            </a:r>
          </a:p>
          <a:p>
            <a:pPr marL="285750" indent="-285750">
              <a:buFont typeface="Arial" panose="020B0604020202020204" pitchFamily="34" charset="0"/>
              <a:buChar char="•"/>
            </a:pPr>
            <a:r>
              <a:rPr lang="en-US" dirty="0"/>
              <a:t>The attrition rate has been relatively stable over the past few years.</a:t>
            </a:r>
          </a:p>
          <a:p>
            <a:endParaRPr lang="en-US" dirty="0"/>
          </a:p>
          <a:p>
            <a:r>
              <a:rPr lang="en-US" b="1" dirty="0"/>
              <a:t>Active Employees by Department</a:t>
            </a:r>
            <a:endParaRPr lang="en-US" dirty="0"/>
          </a:p>
          <a:p>
            <a:pPr marL="285750" indent="-285750">
              <a:buFont typeface="Arial" panose="020B0604020202020204" pitchFamily="34" charset="0"/>
              <a:buChar char="•"/>
            </a:pPr>
            <a:r>
              <a:rPr lang="en-US" dirty="0"/>
              <a:t>The Technology department has the most active employees, followed by Sales and Human Resources.</a:t>
            </a:r>
          </a:p>
          <a:p>
            <a:pPr marL="285750" indent="-285750">
              <a:buFont typeface="Arial" panose="020B0604020202020204" pitchFamily="34" charset="0"/>
              <a:buChar char="•"/>
            </a:pPr>
            <a:r>
              <a:rPr lang="en-US" dirty="0"/>
              <a:t>The attrition rate is highest in the Technology department, followed by Sales and Human Resources.</a:t>
            </a:r>
          </a:p>
          <a:p>
            <a:endParaRPr lang="en-US" dirty="0"/>
          </a:p>
          <a:p>
            <a:r>
              <a:rPr lang="en-US" b="1" dirty="0"/>
              <a:t>Active Employees by Department and Job Role</a:t>
            </a:r>
            <a:endParaRPr lang="en-US" dirty="0"/>
          </a:p>
          <a:p>
            <a:pPr marL="285750" indent="-285750">
              <a:buFont typeface="Arial" panose="020B0604020202020204" pitchFamily="34" charset="0"/>
              <a:buChar char="•"/>
            </a:pPr>
            <a:r>
              <a:rPr lang="en-US" dirty="0"/>
              <a:t>The most common job roles in the Technology department are Software Engineer, Machine Learning Engineer, and Senior Software Engineer.</a:t>
            </a:r>
          </a:p>
          <a:p>
            <a:pPr marL="285750" indent="-285750">
              <a:buFont typeface="Arial" panose="020B0604020202020204" pitchFamily="34" charset="0"/>
              <a:buChar char="•"/>
            </a:pPr>
            <a:r>
              <a:rPr lang="en-US" dirty="0"/>
              <a:t>The most common job roles in the Sales department are Sales Executive, Sales Representative, and Manager.</a:t>
            </a:r>
          </a:p>
          <a:p>
            <a:pPr marL="285750" indent="-285750">
              <a:buFont typeface="Arial" panose="020B0604020202020204" pitchFamily="34" charset="0"/>
              <a:buChar char="•"/>
            </a:pPr>
            <a:r>
              <a:rPr lang="en-US" dirty="0"/>
              <a:t>The most common job roles in the Human Resources department are Data Scientist, Engineering Manager, and Analytics Manager.</a:t>
            </a:r>
            <a:endParaRPr lang="en-IN" dirty="0"/>
          </a:p>
        </p:txBody>
      </p:sp>
    </p:spTree>
    <p:extLst>
      <p:ext uri="{BB962C8B-B14F-4D97-AF65-F5344CB8AC3E}">
        <p14:creationId xmlns:p14="http://schemas.microsoft.com/office/powerpoint/2010/main" val="3044245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01215DA-D7E4-C01A-0E9B-1CBBF95824F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0528" y="371230"/>
            <a:ext cx="10767993" cy="5639289"/>
          </a:xfrm>
          <a:prstGeom prst="rect">
            <a:avLst/>
          </a:prstGeom>
        </p:spPr>
      </p:pic>
      <p:sp>
        <p:nvSpPr>
          <p:cNvPr id="5" name="TextBox 4">
            <a:extLst>
              <a:ext uri="{FF2B5EF4-FFF2-40B4-BE49-F238E27FC236}">
                <a16:creationId xmlns:a16="http://schemas.microsoft.com/office/drawing/2014/main" id="{73ED52AA-92A1-DD05-BC8D-A6EA9C50199D}"/>
              </a:ext>
            </a:extLst>
          </p:cNvPr>
          <p:cNvSpPr txBox="1"/>
          <p:nvPr/>
        </p:nvSpPr>
        <p:spPr>
          <a:xfrm>
            <a:off x="235753" y="6211669"/>
            <a:ext cx="10163175" cy="646331"/>
          </a:xfrm>
          <a:prstGeom prst="rect">
            <a:avLst/>
          </a:prstGeom>
          <a:noFill/>
        </p:spPr>
        <p:txBody>
          <a:bodyPr wrap="square">
            <a:spAutoFit/>
          </a:bodyPr>
          <a:lstStyle/>
          <a:p>
            <a:pPr algn="l">
              <a:buFont typeface="Arial" panose="020B0604020202020204" pitchFamily="34" charset="0"/>
              <a:buChar char="•"/>
            </a:pPr>
            <a:r>
              <a:rPr lang="en-US" b="0" i="0" dirty="0">
                <a:solidFill>
                  <a:srgbClr val="000000"/>
                </a:solidFill>
                <a:effectLst/>
                <a:latin typeface="Verdana" panose="020B0604030504040204" pitchFamily="34" charset="0"/>
              </a:rPr>
              <a:t>Demographics of employees according to age, marriage status gender ethnicity and average salary.</a:t>
            </a:r>
          </a:p>
        </p:txBody>
      </p:sp>
    </p:spTree>
    <p:extLst>
      <p:ext uri="{BB962C8B-B14F-4D97-AF65-F5344CB8AC3E}">
        <p14:creationId xmlns:p14="http://schemas.microsoft.com/office/powerpoint/2010/main" val="24455193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27A0C9A-66D1-43E1-9DF1-465C321DF4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0535" y="247158"/>
            <a:ext cx="10798476" cy="5677392"/>
          </a:xfrm>
          <a:prstGeom prst="rect">
            <a:avLst/>
          </a:prstGeom>
        </p:spPr>
      </p:pic>
      <p:sp>
        <p:nvSpPr>
          <p:cNvPr id="5" name="TextBox 4">
            <a:extLst>
              <a:ext uri="{FF2B5EF4-FFF2-40B4-BE49-F238E27FC236}">
                <a16:creationId xmlns:a16="http://schemas.microsoft.com/office/drawing/2014/main" id="{118E725A-A419-8541-08C2-9282C1ACD1B3}"/>
              </a:ext>
            </a:extLst>
          </p:cNvPr>
          <p:cNvSpPr txBox="1"/>
          <p:nvPr/>
        </p:nvSpPr>
        <p:spPr>
          <a:xfrm>
            <a:off x="334092" y="6078319"/>
            <a:ext cx="10971363" cy="646331"/>
          </a:xfrm>
          <a:prstGeom prst="rect">
            <a:avLst/>
          </a:prstGeom>
          <a:noFill/>
        </p:spPr>
        <p:txBody>
          <a:bodyPr wrap="square">
            <a:spAutoFit/>
          </a:bodyPr>
          <a:lstStyle/>
          <a:p>
            <a:pPr algn="l">
              <a:buFont typeface="Arial" panose="020B0604020202020204" pitchFamily="34" charset="0"/>
              <a:buChar char="•"/>
            </a:pPr>
            <a:r>
              <a:rPr lang="en-US" b="0" i="0" dirty="0">
                <a:solidFill>
                  <a:srgbClr val="000000"/>
                </a:solidFill>
                <a:effectLst/>
                <a:latin typeface="Verdana" panose="020B0604030504040204" pitchFamily="34" charset="0"/>
              </a:rPr>
              <a:t>Performance tracker for satisfaction in job and relationship, work-life balance with self-rating and dated number of reviews.</a:t>
            </a:r>
          </a:p>
        </p:txBody>
      </p:sp>
    </p:spTree>
    <p:extLst>
      <p:ext uri="{BB962C8B-B14F-4D97-AF65-F5344CB8AC3E}">
        <p14:creationId xmlns:p14="http://schemas.microsoft.com/office/powerpoint/2010/main" val="41422704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extLst>
              <a:ext uri="{837473B0-CC2E-450A-ABE3-18F120FF3D39}">
                <a1611:picAttrSrcUrl xmlns:a1611="http://schemas.microsoft.com/office/drawing/2016/11/main" r:id="rId3"/>
              </a:ext>
            </a:extLst>
          </a:blip>
          <a:srcRect/>
          <a:stretch>
            <a:fillRect t="-5000" b="-5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2B09EDE-3940-1A4A-AA92-F7A1CFF8E7C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1022" y="218829"/>
            <a:ext cx="10790855" cy="5677392"/>
          </a:xfrm>
          <a:prstGeom prst="rect">
            <a:avLst/>
          </a:prstGeom>
        </p:spPr>
      </p:pic>
      <p:sp>
        <p:nvSpPr>
          <p:cNvPr id="5" name="TextBox 4">
            <a:extLst>
              <a:ext uri="{FF2B5EF4-FFF2-40B4-BE49-F238E27FC236}">
                <a16:creationId xmlns:a16="http://schemas.microsoft.com/office/drawing/2014/main" id="{9FDE22ED-6BD4-5F07-7F55-AF336914E5C4}"/>
              </a:ext>
            </a:extLst>
          </p:cNvPr>
          <p:cNvSpPr txBox="1"/>
          <p:nvPr/>
        </p:nvSpPr>
        <p:spPr>
          <a:xfrm>
            <a:off x="561974" y="5992840"/>
            <a:ext cx="10525125" cy="369332"/>
          </a:xfrm>
          <a:prstGeom prst="rect">
            <a:avLst/>
          </a:prstGeom>
          <a:noFill/>
        </p:spPr>
        <p:txBody>
          <a:bodyPr wrap="square">
            <a:spAutoFit/>
          </a:bodyPr>
          <a:lstStyle/>
          <a:p>
            <a:pPr algn="l">
              <a:buFont typeface="Arial" panose="020B0604020202020204" pitchFamily="34" charset="0"/>
              <a:buChar char="•"/>
            </a:pPr>
            <a:r>
              <a:rPr lang="en-US" b="0" i="0" dirty="0">
                <a:solidFill>
                  <a:srgbClr val="000000"/>
                </a:solidFill>
                <a:effectLst/>
                <a:latin typeface="Verdana" panose="020B0604030504040204" pitchFamily="34" charset="0"/>
              </a:rPr>
              <a:t>Following attrition based on travel, frequency, hiring date, overtime, job role and tenure.</a:t>
            </a:r>
          </a:p>
        </p:txBody>
      </p:sp>
    </p:spTree>
    <p:extLst>
      <p:ext uri="{BB962C8B-B14F-4D97-AF65-F5344CB8AC3E}">
        <p14:creationId xmlns:p14="http://schemas.microsoft.com/office/powerpoint/2010/main" val="17188929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667</Words>
  <Application>Microsoft Office PowerPoint</Application>
  <PresentationFormat>Widescreen</PresentationFormat>
  <Paragraphs>62</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Verdana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Ankur Pal</dc:creator>
  <cp:lastModifiedBy>Ayush Kumar Pal</cp:lastModifiedBy>
  <cp:revision>1</cp:revision>
  <dcterms:created xsi:type="dcterms:W3CDTF">2023-10-23T13:54:55Z</dcterms:created>
  <dcterms:modified xsi:type="dcterms:W3CDTF">2024-10-18T03:47:45Z</dcterms:modified>
</cp:coreProperties>
</file>

<file path=docProps/thumbnail.jpeg>
</file>